
<file path=[Content_Types].xml><?xml version="1.0" encoding="utf-8"?>
<Types xmlns="http://schemas.openxmlformats.org/package/2006/content-types">
  <Default Extension="png" ContentType="image/png"/>
  <Default Extension="mpg" ContentType="video/mpe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339" r:id="rId4"/>
    <p:sldId id="337" r:id="rId5"/>
    <p:sldId id="338" r:id="rId6"/>
    <p:sldId id="315" r:id="rId7"/>
    <p:sldId id="317" r:id="rId8"/>
    <p:sldId id="310" r:id="rId9"/>
    <p:sldId id="327" r:id="rId10"/>
    <p:sldId id="326" r:id="rId11"/>
    <p:sldId id="331" r:id="rId12"/>
    <p:sldId id="332" r:id="rId13"/>
    <p:sldId id="340" r:id="rId14"/>
    <p:sldId id="335" r:id="rId15"/>
    <p:sldId id="319" r:id="rId16"/>
    <p:sldId id="322" r:id="rId17"/>
    <p:sldId id="321" r:id="rId18"/>
    <p:sldId id="320" r:id="rId19"/>
    <p:sldId id="323" r:id="rId20"/>
    <p:sldId id="330" r:id="rId21"/>
    <p:sldId id="311" r:id="rId22"/>
    <p:sldId id="324" r:id="rId23"/>
    <p:sldId id="328" r:id="rId24"/>
    <p:sldId id="312" r:id="rId25"/>
    <p:sldId id="336" r:id="rId26"/>
    <p:sldId id="294" r:id="rId27"/>
    <p:sldId id="302" r:id="rId28"/>
    <p:sldId id="307" r:id="rId29"/>
    <p:sldId id="314" r:id="rId30"/>
    <p:sldId id="318" r:id="rId31"/>
    <p:sldId id="304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39"/>
            <p14:sldId id="337"/>
            <p14:sldId id="338"/>
            <p14:sldId id="315"/>
            <p14:sldId id="317"/>
            <p14:sldId id="310"/>
            <p14:sldId id="327"/>
            <p14:sldId id="326"/>
            <p14:sldId id="331"/>
            <p14:sldId id="332"/>
            <p14:sldId id="340"/>
            <p14:sldId id="335"/>
            <p14:sldId id="319"/>
            <p14:sldId id="322"/>
            <p14:sldId id="321"/>
            <p14:sldId id="320"/>
            <p14:sldId id="323"/>
            <p14:sldId id="330"/>
            <p14:sldId id="311"/>
            <p14:sldId id="324"/>
            <p14:sldId id="328"/>
            <p14:sldId id="312"/>
            <p14:sldId id="336"/>
            <p14:sldId id="294"/>
            <p14:sldId id="302"/>
            <p14:sldId id="307"/>
            <p14:sldId id="314"/>
            <p14:sldId id="318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-552" y="-834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1/27/2017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1/27/2017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333375" y="232375"/>
            <a:ext cx="5791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>
                <a:solidFill>
                  <a:srgbClr val="000000"/>
                </a:solidFill>
              </a:rPr>
              <a:t>3.2 Схема измерительного моста</a:t>
            </a: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953000" y="693653"/>
            <a:ext cx="1371600" cy="811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6781800" y="971550"/>
            <a:ext cx="152400" cy="533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24600" y="393571"/>
            <a:ext cx="152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на дифференциальные </a:t>
            </a:r>
            <a:r>
              <a:rPr lang="ru-RU" sz="1100" b="1" dirty="0" err="1" smtClean="0">
                <a:solidFill>
                  <a:schemeClr val="bg1"/>
                </a:solidFill>
              </a:rPr>
              <a:t>пины</a:t>
            </a:r>
            <a:r>
              <a:rPr lang="ru-RU" sz="1100" b="1" dirty="0" smtClean="0">
                <a:solidFill>
                  <a:schemeClr val="bg1"/>
                </a:solidFill>
              </a:rPr>
              <a:t> МК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</p:spPr>
            <p:txBody>
              <a:bodyPr>
                <a:normAutofit fontScale="92500"/>
              </a:bodyPr>
              <a:lstStyle/>
              <a:p>
                <a:pPr marL="173831" lvl="1" indent="0">
                  <a:buNone/>
                </a:pPr>
                <a:r>
                  <a:rPr lang="en-US" dirty="0" smtClean="0"/>
                  <a:t>U </a:t>
                </a:r>
                <a:r>
                  <a:rPr lang="en-US" sz="19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den>
                    </m:f>
                    <m:r>
                      <a:rPr lang="en-US" sz="1900" b="0" i="0" smtClean="0">
                        <a:latin typeface="Cambria Math"/>
                      </a:rPr>
                      <m:t> ∗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/>
                      </a:rPr>
                      <m:t>R</m:t>
                    </m:r>
                    <m:r>
                      <a:rPr lang="en-US" sz="1900" b="0" i="0" smtClean="0">
                        <a:latin typeface="Cambria Math"/>
                      </a:rPr>
                      <m:t>3 − </m:t>
                    </m:r>
                    <m:f>
                      <m:fPr>
                        <m:ctrlPr>
                          <a:rPr lang="en-US" sz="19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900" b="0" i="1" dirty="0" smtClean="0">
                            <a:latin typeface="Cambria Math"/>
                          </a:rPr>
                          <m:t>𝑅</m:t>
                        </m:r>
                        <m:r>
                          <a:rPr lang="en-US" sz="1900" b="0" i="1" dirty="0" smtClean="0">
                            <a:latin typeface="Cambria Math"/>
                          </a:rPr>
                          <m:t>2+</m:t>
                        </m:r>
                        <m:r>
                          <a:rPr lang="en-US" sz="1900" b="0" i="1" dirty="0" smtClean="0">
                            <a:latin typeface="Cambria Math"/>
                          </a:rPr>
                          <m:t>𝑅𝑥</m:t>
                        </m:r>
                      </m:den>
                    </m:f>
                  </m:oMath>
                </a14:m>
                <a:r>
                  <a:rPr lang="en-US" sz="1500" i="1" dirty="0" smtClean="0">
                    <a:latin typeface="Cambria Math"/>
                  </a:rPr>
                  <a:t> * Rx</a:t>
                </a:r>
                <a:r>
                  <a:rPr lang="ru-RU" sz="1500" i="1" dirty="0" smtClean="0">
                    <a:latin typeface="Cambria Math"/>
                  </a:rPr>
                  <a:t>, </a:t>
                </a:r>
                <a:endParaRPr lang="ru-RU" sz="1500" i="1" dirty="0" smtClean="0">
                  <a:latin typeface="Cambria Math"/>
                </a:endParaRPr>
              </a:p>
              <a:p>
                <a:pPr marL="173831" lvl="1" indent="0">
                  <a:buNone/>
                </a:pPr>
                <a:r>
                  <a:rPr lang="ru-RU" sz="1500" i="1" dirty="0" smtClean="0">
                    <a:latin typeface="Cambria Math"/>
                  </a:rPr>
                  <a:t>Где </a:t>
                </a:r>
                <a:r>
                  <a:rPr lang="en-US" sz="1500" i="1" dirty="0" smtClean="0">
                    <a:latin typeface="Cambria Math"/>
                  </a:rPr>
                  <a:t>U – </a:t>
                </a:r>
                <a:r>
                  <a:rPr lang="ru-RU" sz="1500" i="1" dirty="0" smtClean="0">
                    <a:latin typeface="Cambria Math"/>
                  </a:rPr>
                  <a:t>разница напряжений между точками 3 и 4, </a:t>
                </a:r>
                <a:r>
                  <a:rPr lang="en-US" sz="1500" i="1" dirty="0" smtClean="0">
                    <a:latin typeface="Cambria Math"/>
                  </a:rPr>
                  <a:t>R1, R2, R3 – </a:t>
                </a:r>
                <a:r>
                  <a:rPr lang="ru-RU" sz="1500" i="1" dirty="0" smtClean="0">
                    <a:latin typeface="Cambria Math"/>
                  </a:rPr>
                  <a:t>известные сопротивления, </a:t>
                </a:r>
                <a:r>
                  <a:rPr lang="en-US" sz="1500" i="1" dirty="0" smtClean="0">
                    <a:latin typeface="Cambria Math"/>
                  </a:rPr>
                  <a:t>Rx – </a:t>
                </a:r>
                <a:r>
                  <a:rPr lang="ru-RU" sz="1500" i="1" dirty="0" smtClean="0">
                    <a:latin typeface="Cambria Math"/>
                  </a:rPr>
                  <a:t>сопротивление между точками 1 и 2, 5 – напряжение питания</a:t>
                </a:r>
                <a:endParaRPr lang="ru-RU" sz="16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ru-RU" sz="18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𝑹𝒙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  <a:blipFill rotWithShape="1">
                <a:blip r:embed="rId2"/>
                <a:stretch>
                  <a:fillRect t="-296" r="-1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 descr="Измерительный мост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562600" y="971550"/>
            <a:ext cx="278219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04950"/>
                <a:ext cx="4953893" cy="2819400"/>
              </a:xfrm>
            </p:spPr>
            <p:txBody>
              <a:bodyPr>
                <a:normAutofit/>
              </a:bodyPr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  <a:endParaRPr lang="ru-RU" sz="160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ru-RU" sz="1600" i="1" dirty="0" smtClean="0">
                    <a:latin typeface="Cambria Math"/>
                  </a:rPr>
                  <a:t>Где </a:t>
                </a:r>
                <a:r>
                  <a:rPr lang="en-US" sz="1600" i="1" dirty="0" smtClean="0">
                    <a:latin typeface="Cambria Math"/>
                  </a:rPr>
                  <a:t>R – </a:t>
                </a:r>
                <a:r>
                  <a:rPr lang="ru-RU" sz="1600" i="1" dirty="0" smtClean="0">
                    <a:latin typeface="Cambria Math"/>
                  </a:rPr>
                  <a:t>измеренное сопротивление, </a:t>
                </a:r>
                <a14:m>
                  <m:oMath xmlns:m="http://schemas.openxmlformats.org/officeDocument/2006/math">
                    <m:r>
                      <a:rPr lang="ru-RU" sz="1600" b="1" i="1">
                        <a:latin typeface="Cambria Math"/>
                        <a:ea typeface="Cambria Math"/>
                      </a:rPr>
                      <m:t>𝝆</m:t>
                    </m:r>
                  </m:oMath>
                </a14:m>
                <a:r>
                  <a:rPr lang="en-US" sz="1600" i="1" dirty="0" smtClean="0">
                    <a:latin typeface="Cambria Math"/>
                  </a:rPr>
                  <a:t> – </a:t>
                </a:r>
                <a:r>
                  <a:rPr lang="ru-RU" sz="1600" i="1" dirty="0" smtClean="0">
                    <a:latin typeface="Cambria Math"/>
                  </a:rPr>
                  <a:t>удельное сопротивление, </a:t>
                </a:r>
                <a:r>
                  <a:rPr lang="en-US" sz="1600" i="1" dirty="0" smtClean="0">
                    <a:latin typeface="Cambria Math"/>
                  </a:rPr>
                  <a:t>L – </a:t>
                </a:r>
                <a:r>
                  <a:rPr lang="ru-RU" sz="1600" i="1" dirty="0" smtClean="0">
                    <a:latin typeface="Cambria Math"/>
                  </a:rPr>
                  <a:t>длина стержней, </a:t>
                </a:r>
                <a:r>
                  <a:rPr lang="en-US" sz="1600" i="1" dirty="0" smtClean="0">
                    <a:latin typeface="Cambria Math"/>
                  </a:rPr>
                  <a:t>r - </a:t>
                </a:r>
                <a:r>
                  <a:rPr lang="ru-RU" sz="1600" i="1" dirty="0" smtClean="0">
                    <a:latin typeface="Cambria Math"/>
                  </a:rPr>
                  <a:t>радиус</a:t>
                </a:r>
                <a:endParaRPr lang="ru-RU" sz="16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04950"/>
                <a:ext cx="4953893" cy="2819400"/>
              </a:xfrm>
              <a:blipFill rotWithShape="1">
                <a:blip r:embed="rId2"/>
                <a:stretch>
                  <a:fillRect l="-1232" t="-19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3.4 Исследование твердости почвы</a:t>
            </a:r>
            <a:endParaRPr lang="ru-RU" sz="2400" dirty="0"/>
          </a:p>
        </p:txBody>
      </p:sp>
      <p:pic>
        <p:nvPicPr>
          <p:cNvPr id="6151" name="Picture 7" descr="\\Pc-5\d\cansat2016\git\documents\image003_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62" y="1200150"/>
            <a:ext cx="5006938" cy="36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\\Pc-5\d\cansat2016\git\documents\42061520_w640_h2048_6110f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8750"/>
            <a:ext cx="3549581" cy="26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8200" y="4223146"/>
            <a:ext cx="430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График зависимости силы сопротивления почвы в зависимости от глубины погружения стержня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12790" y="433086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Твердомер для почвы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5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cansat2016\granum\макет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66800" y="-19049"/>
            <a:ext cx="2854325" cy="521017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800600" y="381000"/>
            <a:ext cx="3505199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Эксперимент  с массово-габаритным макетом аппарата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55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3.4 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endParaRPr lang="ru-RU" baseline="30000" dirty="0" smtClean="0"/>
          </a:p>
          <a:p>
            <a:endParaRPr lang="ru-RU" sz="1800" baseline="30000" dirty="0"/>
          </a:p>
          <a:p>
            <a:endParaRPr lang="ru-RU" sz="1800" baseline="30000" dirty="0"/>
          </a:p>
          <a:p>
            <a:endParaRPr lang="ru-RU" sz="1800" baseline="30000" dirty="0" smtClean="0"/>
          </a:p>
          <a:p>
            <a:endParaRPr lang="ru-RU" sz="1800" baseline="30000" dirty="0"/>
          </a:p>
          <a:p>
            <a:r>
              <a:rPr lang="en-US" sz="1800" b="1" dirty="0" smtClean="0"/>
              <a:t>q</a:t>
            </a:r>
            <a:r>
              <a:rPr lang="ru-RU" sz="1800" b="1" dirty="0" smtClean="0"/>
              <a:t> </a:t>
            </a:r>
            <a:r>
              <a:rPr lang="ru-RU" sz="1800" b="1" dirty="0"/>
              <a:t>= 14.8 Н/см^3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Сопротивление </a:t>
                </a:r>
                <a:r>
                  <a:rPr lang="ru-RU" dirty="0" smtClean="0"/>
                  <a:t>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q </a:t>
                </a:r>
                <a:r>
                  <a:rPr lang="en-US" dirty="0" smtClean="0"/>
                  <a:t>– </a:t>
                </a:r>
                <a:r>
                  <a:rPr lang="ru-RU" dirty="0" smtClean="0"/>
                  <a:t>коэффициент объемного смятия, </a:t>
                </a:r>
                <a:r>
                  <a:rPr lang="en-US" dirty="0" smtClean="0"/>
                  <a:t>r – </a:t>
                </a:r>
                <a:r>
                  <a:rPr lang="ru-RU" dirty="0" smtClean="0"/>
                  <a:t>радиус стержней, </a:t>
                </a:r>
                <a:r>
                  <a:rPr lang="en-US" dirty="0" smtClean="0"/>
                  <a:t>x –</a:t>
                </a:r>
                <a:r>
                  <a:rPr lang="ru-RU" dirty="0" smtClean="0"/>
                  <a:t> глубина </a:t>
                </a:r>
                <a:r>
                  <a:rPr lang="ru-RU" dirty="0" smtClean="0"/>
                  <a:t>внедрения</a:t>
                </a:r>
              </a:p>
              <a:p>
                <a:pPr marL="0" indent="0">
                  <a:buNone/>
                </a:pPr>
                <a:r>
                  <a:rPr lang="ru-RU" dirty="0" smtClean="0"/>
                  <a:t>Работа этой силы вычисляется по формуле работы силы упругости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</a:t>
                </a:r>
                <a:r>
                  <a:rPr lang="ru-RU" dirty="0" smtClean="0"/>
                  <a:t>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1">
                <a:blip r:embed="rId2"/>
                <a:stretch>
                  <a:fillRect l="-800" t="-1884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</a:t>
            </a:r>
            <a:r>
              <a:rPr lang="ru-RU" sz="2400" dirty="0"/>
              <a:t>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80712" y="2035668"/>
                <a:ext cx="1944827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12" y="2035668"/>
                <a:ext cx="1944827" cy="600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xmin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2656820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5" y="1666336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66820" y="3968174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=  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см3,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 R=3,3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blipFill rotWithShape="1">
                <a:blip r:embed="rId2"/>
                <a:stretch>
                  <a:fillRect l="-2661" t="-3817" b="-6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= 0.1013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ru-RU" sz="1800" b="1" i="1" smtClean="0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 =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 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0.35кг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err="1" smtClean="0">
                    <a:solidFill>
                      <a:schemeClr val="tx1"/>
                    </a:solidFill>
                  </a:rPr>
                  <a:t>Cx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 = 0.9;</a:t>
                </a:r>
              </a:p>
              <a:p>
                <a:r>
                  <a:rPr lang="en-US" sz="1100" b="1" dirty="0" smtClean="0">
                    <a:solidFill>
                      <a:schemeClr val="tx1"/>
                    </a:solidFill>
                  </a:rPr>
                  <a:t>p = 1.2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кг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/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м3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blipFill rotWithShape="1">
                <a:blip r:embed="rId3"/>
                <a:stretch>
                  <a:fillRect l="-3476" b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𝑺</m:t>
                            </m:r>
                          </m:num>
                          <m:den>
                            <m: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 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 = 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36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м,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 = 0.1013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blipFill rotWithShape="1">
                <a:blip r:embed="rId4"/>
                <a:stretch>
                  <a:fillRect l="-4422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3.6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  <a:endParaRPr lang="ru-RU" sz="1800" dirty="0" smtClean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19637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D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590550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3.5.1 Расчет парашюта</a:t>
            </a:r>
            <a:endParaRPr lang="ru-RU" sz="2400" dirty="0"/>
          </a:p>
        </p:txBody>
      </p:sp>
      <p:cxnSp>
        <p:nvCxnSpPr>
          <p:cNvPr id="30" name="Прямая со стрелкой 26"/>
          <p:cNvCxnSpPr/>
          <p:nvPr/>
        </p:nvCxnSpPr>
        <p:spPr>
          <a:xfrm>
            <a:off x="7607378" y="4367625"/>
            <a:ext cx="1" cy="6133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3529" y="4498811"/>
            <a:ext cx="1090128" cy="392415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220</a:t>
            </a:r>
            <a:r>
              <a:rPr lang="ru-RU" sz="2100" dirty="0" smtClean="0">
                <a:solidFill>
                  <a:prstClr val="white"/>
                </a:solidFill>
              </a:rPr>
              <a:t>мм</a:t>
            </a:r>
            <a:endParaRPr lang="ru-RU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проекта </a:t>
            </a:r>
            <a:r>
              <a:rPr lang="ru-RU" altLang="ru-RU" sz="1600" dirty="0"/>
              <a:t>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63637"/>
              </p:ext>
            </p:extLst>
          </p:nvPr>
        </p:nvGraphicFramePr>
        <p:xfrm>
          <a:off x="838200" y="1428748"/>
          <a:ext cx="7391400" cy="35716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/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/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/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/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/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/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imageedit_4_91653674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9550"/>
            <a:ext cx="6934200" cy="520246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4920" y="209550"/>
            <a:ext cx="861060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3.5.1 Отсек парашюта</a:t>
            </a:r>
            <a:endParaRPr lang="ru-RU" sz="2400" dirty="0"/>
          </a:p>
        </p:txBody>
      </p:sp>
      <p:sp>
        <p:nvSpPr>
          <p:cNvPr id="4" name="Выгнутая вниз стрелка 3"/>
          <p:cNvSpPr/>
          <p:nvPr/>
        </p:nvSpPr>
        <p:spPr>
          <a:xfrm rot="410566">
            <a:off x="1905000" y="3638550"/>
            <a:ext cx="1447800" cy="4572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166133">
            <a:off x="6278041" y="3081596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4. 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5. 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29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52666"/>
              </p:ext>
            </p:extLst>
          </p:nvPr>
        </p:nvGraphicFramePr>
        <p:xfrm>
          <a:off x="474453" y="1123950"/>
          <a:ext cx="4724400" cy="87319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25142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pic>
        <p:nvPicPr>
          <p:cNvPr id="3074" name="Picture 2" descr="C:\Users\Expert\Desktop\photo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" y="2133600"/>
            <a:ext cx="3375234" cy="25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2438399" y="2352674"/>
            <a:ext cx="1305566" cy="1119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2590800" y="2867024"/>
            <a:ext cx="1153166" cy="928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2438400" y="3367086"/>
            <a:ext cx="1295400" cy="2190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Expert\Desktop\photo_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6" y="2071171"/>
            <a:ext cx="3541712" cy="26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1056635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6859788" cy="571500"/>
          </a:xfrm>
        </p:spPr>
        <p:txBody>
          <a:bodyPr/>
          <a:lstStyle/>
          <a:p>
            <a:pPr algn="ctr"/>
            <a:r>
              <a:rPr lang="ru-RU" dirty="0" smtClean="0"/>
              <a:t>5.1 Принцип работы отсека для семян</a:t>
            </a:r>
            <a:endParaRPr lang="ru-RU" dirty="0"/>
          </a:p>
        </p:txBody>
      </p:sp>
      <p:pic>
        <p:nvPicPr>
          <p:cNvPr id="8" name="seed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895350"/>
            <a:ext cx="7010400" cy="3972083"/>
          </a:xfrm>
        </p:spPr>
      </p:pic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6</a:t>
            </a:r>
            <a:r>
              <a:rPr lang="ru-RU" sz="2400" dirty="0"/>
              <a:t>. Накопление собранных данных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</a:p>
          <a:p>
            <a:r>
              <a:rPr lang="ru-RU" dirty="0" smtClean="0"/>
              <a:t>полученных после посадки данных из-за помех</a:t>
            </a:r>
            <a:endParaRPr lang="en-US" dirty="0" smtClean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7</a:t>
            </a:r>
            <a:r>
              <a:rPr lang="ru-RU" sz="2400" dirty="0" smtClean="0"/>
              <a:t>. Модуль </a:t>
            </a:r>
            <a:r>
              <a:rPr lang="en-US" sz="2400" dirty="0" smtClean="0"/>
              <a:t>GPS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9" y="1428750"/>
            <a:ext cx="3422685" cy="3086100"/>
          </a:xfrm>
        </p:spPr>
        <p:txBody>
          <a:bodyPr/>
          <a:lstStyle/>
          <a:p>
            <a:r>
              <a:rPr lang="ru-RU" dirty="0" smtClean="0"/>
              <a:t>Для облегчения поисково-спасательных работ мы ставим на аппарат модуль </a:t>
            </a:r>
            <a:r>
              <a:rPr lang="en-US" dirty="0" smtClean="0"/>
              <a:t>GPS</a:t>
            </a:r>
            <a:endParaRPr lang="ru-RU" dirty="0"/>
          </a:p>
        </p:txBody>
      </p:sp>
      <p:sp>
        <p:nvSpPr>
          <p:cNvPr id="6" name="AutoShape 2" descr="Ublox NEO-7M-000 GPS Module MWC APM2.6 Replace NEO-6M GYGPSV3-NEO7M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D:\cansat2016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71550"/>
            <a:ext cx="3810000" cy="363855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493" y="29045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087462"/>
              </p:ext>
            </p:extLst>
          </p:nvPr>
        </p:nvGraphicFramePr>
        <p:xfrm>
          <a:off x="152400" y="1200151"/>
          <a:ext cx="4868333" cy="3038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73667"/>
                <a:gridCol w="789610"/>
                <a:gridCol w="1138052"/>
                <a:gridCol w="993337"/>
                <a:gridCol w="973667"/>
              </a:tblGrid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Компонент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Название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Пределы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Точность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kern="1200" dirty="0"/>
                        <a:t>Интерфейс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Акселерометр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 smtClean="0"/>
                        <a:t>ADXL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±200g, </a:t>
                      </a:r>
                      <a:br>
                        <a:rPr lang="en-US" sz="1200" kern="1200" dirty="0"/>
                      </a:br>
                      <a:r>
                        <a:rPr lang="ru-RU" sz="1200" kern="1200" dirty="0"/>
                        <a:t>три оси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±50mg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SPI/I2C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Влажности и </a:t>
                      </a:r>
                      <a:br>
                        <a:rPr lang="ru-RU" sz="1200" kern="1200" dirty="0"/>
                      </a:br>
                      <a:r>
                        <a:rPr lang="ru-RU" sz="1200" kern="1200" dirty="0"/>
                        <a:t>температуры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DHT22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0-100%</a:t>
                      </a:r>
                      <a:br>
                        <a:rPr lang="ru-RU" sz="1200" kern="1200" dirty="0"/>
                      </a:br>
                      <a:r>
                        <a:rPr lang="ru-RU" sz="1200" kern="1200" dirty="0"/>
                        <a:t>-</a:t>
                      </a:r>
                      <a:r>
                        <a:rPr lang="ru-RU" sz="1200" kern="1200" dirty="0" smtClean="0"/>
                        <a:t>40</a:t>
                      </a:r>
                      <a:r>
                        <a:rPr lang="en-US" sz="1200" kern="1200" dirty="0" smtClean="0"/>
                        <a:t>/+</a:t>
                      </a:r>
                      <a:r>
                        <a:rPr lang="ru-RU" sz="1200" kern="1200" dirty="0" smtClean="0"/>
                        <a:t>80</a:t>
                      </a:r>
                      <a:r>
                        <a:rPr lang="ru-RU" sz="1200" kern="1200" dirty="0"/>
                        <a:t>°с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±2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 smtClean="0"/>
                    </a:p>
                    <a:p>
                      <a:pPr marL="0" algn="l" defTabSz="685796" rtl="0" eaLnBrk="1" fontAlgn="b" latinLnBrk="0" hangingPunct="1"/>
                      <a:r>
                        <a:rPr lang="en-US" sz="1200" kern="1200" dirty="0" smtClean="0"/>
                        <a:t>±</a:t>
                      </a:r>
                      <a:r>
                        <a:rPr lang="en-US" sz="1200" kern="1200" dirty="0"/>
                        <a:t>0,5°c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1-wire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Освещенности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TSL2561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0.1-40,000 </a:t>
                      </a:r>
                      <a:r>
                        <a:rPr lang="en-US" sz="1200" kern="1200" dirty="0" smtClean="0"/>
                        <a:t>lux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</a:t>
                      </a:r>
                      <a:r>
                        <a:rPr lang="en-US" sz="1200" kern="1200" dirty="0" smtClean="0"/>
                        <a:t>±</a:t>
                      </a:r>
                      <a:r>
                        <a:rPr lang="ru-RU" sz="1200" kern="1200" dirty="0" smtClean="0"/>
                        <a:t>10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Термисторы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NTC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-40 /+85</a:t>
                      </a:r>
                      <a:r>
                        <a:rPr lang="ru-RU" sz="1200" kern="1200" dirty="0" smtClean="0"/>
                        <a:t>°с</a:t>
                      </a:r>
                      <a:endParaRPr lang="ru-RU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±5%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Цифровой потенциометр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</a:t>
                      </a:r>
                      <a:r>
                        <a:rPr lang="en-US" sz="1200" kern="1200" dirty="0" smtClean="0"/>
                        <a:t>MCP42100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100кОм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±2</a:t>
                      </a:r>
                      <a:r>
                        <a:rPr lang="ru-RU" sz="1200" kern="1200" dirty="0" smtClean="0"/>
                        <a:t>0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Внешний АЦП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 ADS1115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5</a:t>
                      </a:r>
                      <a:r>
                        <a:rPr lang="en-US" sz="1200" kern="1200" dirty="0" smtClean="0"/>
                        <a:t>V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±55 </a:t>
                      </a:r>
                      <a:r>
                        <a:rPr lang="ru-RU" sz="1200" kern="1200" dirty="0" smtClean="0"/>
                        <a:t>мкВ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4505325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336005"/>
              </p:ext>
            </p:extLst>
          </p:nvPr>
        </p:nvGraphicFramePr>
        <p:xfrm>
          <a:off x="5410201" y="895350"/>
          <a:ext cx="3505198" cy="41704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0497"/>
                <a:gridCol w="1894701"/>
              </a:tblGrid>
              <a:tr h="30480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Компонент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Энергия (Дж)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ATmega128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1026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HC-12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1080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DS18B20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378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MPX5100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Adafruit</a:t>
                      </a:r>
                      <a:r>
                        <a:rPr lang="ru-RU" sz="1200" dirty="0">
                          <a:effectLst/>
                        </a:rPr>
                        <a:t> TSL2561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64.152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MCP42100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40.05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74hc4051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21.6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ads1115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1.2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EVAL-</a:t>
                      </a:r>
                      <a:r>
                        <a:rPr lang="en-US" sz="1200" dirty="0" smtClean="0">
                          <a:effectLst/>
                        </a:rPr>
                        <a:t>A</a:t>
                      </a:r>
                      <a:r>
                        <a:rPr lang="ru-RU" sz="1200" dirty="0" smtClean="0">
                          <a:effectLst/>
                        </a:rPr>
                        <a:t>DXL375Z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5.1678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DHT22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SM-S2309B</a:t>
                      </a:r>
                      <a:endParaRPr lang="ru-RU" sz="120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64480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Контроллер на основе STM32F103C8T6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3564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HPA17A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162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Ublox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NEO-7M-000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Constantia"/>
                          <a:ea typeface="Calibri"/>
                          <a:cs typeface="Times New Roman"/>
                        </a:rPr>
                        <a:t>180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microSDHC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Constantia"/>
                          <a:ea typeface="Calibri"/>
                          <a:cs typeface="Times New Roman"/>
                        </a:rPr>
                        <a:t>356.4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u="sng" dirty="0">
                          <a:effectLst/>
                        </a:rPr>
                        <a:t> </a:t>
                      </a:r>
                      <a:r>
                        <a:rPr lang="ru-RU" sz="1200" b="1" u="sng" dirty="0" smtClean="0">
                          <a:effectLst/>
                        </a:rPr>
                        <a:t>Итого</a:t>
                      </a:r>
                      <a:endParaRPr lang="ru-RU" sz="1200" b="1" u="sng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rgbClr val="FFFFFF"/>
                          </a:solidFill>
                          <a:effectLst/>
                          <a:latin typeface="Corbel"/>
                          <a:ea typeface="Times New Roman"/>
                          <a:cs typeface="Arial"/>
                        </a:rPr>
                        <a:t>10293.4797</a:t>
                      </a:r>
                      <a:endParaRPr lang="ru-RU" sz="1400" b="1" u="sng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32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8686800" cy="428625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Масса аппарата и бюджет</a:t>
            </a:r>
            <a:r>
              <a:rPr lang="en-US" sz="2000" dirty="0" smtClean="0"/>
              <a:t> (</a:t>
            </a:r>
            <a:r>
              <a:rPr lang="ru-RU" sz="2000" dirty="0" smtClean="0"/>
              <a:t>элементы электроники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70653"/>
              </p:ext>
            </p:extLst>
          </p:nvPr>
        </p:nvGraphicFramePr>
        <p:xfrm>
          <a:off x="304800" y="311613"/>
          <a:ext cx="8534400" cy="47747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5491"/>
                <a:gridCol w="1842655"/>
                <a:gridCol w="969818"/>
                <a:gridCol w="1454727"/>
                <a:gridCol w="1551709"/>
              </a:tblGrid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Компонент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Модель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Масса</a:t>
                      </a:r>
                      <a:r>
                        <a:rPr lang="en-US" sz="1200" dirty="0" smtClean="0"/>
                        <a:t>, </a:t>
                      </a:r>
                      <a:r>
                        <a:rPr lang="ru-RU" sz="1200" dirty="0" smtClean="0"/>
                        <a:t>г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Размеры,</a:t>
                      </a:r>
                      <a:r>
                        <a:rPr lang="ru-RU" sz="1200" baseline="0" dirty="0" smtClean="0"/>
                        <a:t> мм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Стоимость,</a:t>
                      </a:r>
                      <a:r>
                        <a:rPr lang="ru-RU" sz="1200" baseline="0" dirty="0" smtClean="0"/>
                        <a:t> руб.</a:t>
                      </a:r>
                      <a:endParaRPr lang="ru-RU" sz="1200" dirty="0"/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</a:t>
                      </a:r>
                      <a:r>
                        <a:rPr lang="en-US" sz="1200" baseline="0" dirty="0" smtClean="0"/>
                        <a:t>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en-US" sz="1200" baseline="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19 </a:t>
                      </a:r>
                      <a:r>
                        <a:rPr lang="en-US" sz="1200" dirty="0" smtClean="0"/>
                        <a:t>x</a:t>
                      </a:r>
                      <a:r>
                        <a:rPr lang="en-US" sz="1200" baseline="0" dirty="0" smtClean="0"/>
                        <a:t> 16</a:t>
                      </a:r>
                      <a:r>
                        <a:rPr lang="ru-RU" sz="1200" baseline="0" dirty="0" smtClean="0"/>
                        <a:t>.</a:t>
                      </a:r>
                      <a:r>
                        <a:rPr lang="en-US" sz="1200" baseline="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MCP42100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 x </a:t>
                      </a:r>
                      <a:r>
                        <a:rPr lang="en-US" sz="1200" dirty="0" smtClean="0"/>
                        <a:t>25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Аналоговый</a:t>
                      </a:r>
                      <a:r>
                        <a:rPr lang="ru-RU" sz="1200" baseline="0" dirty="0" smtClean="0"/>
                        <a:t> </a:t>
                      </a:r>
                      <a:r>
                        <a:rPr lang="ru-RU" sz="1200" baseline="0" dirty="0" smtClean="0"/>
                        <a:t>мультиплексор </a:t>
                      </a:r>
                      <a:r>
                        <a:rPr lang="en-US" sz="1200" baseline="0" dirty="0" smtClean="0"/>
                        <a:t>(2</a:t>
                      </a:r>
                      <a:r>
                        <a:rPr lang="ru-RU" sz="1200" baseline="0" dirty="0" smtClean="0"/>
                        <a:t> </a:t>
                      </a:r>
                      <a:r>
                        <a:rPr lang="ru-RU" sz="1200" baseline="0" dirty="0" smtClean="0"/>
                        <a:t>шт. </a:t>
                      </a:r>
                      <a:r>
                        <a:rPr lang="en-US" sz="1200" baseline="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74hc4051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 x 35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АЦП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ADS1115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r>
                        <a:rPr lang="ru-RU" sz="1200" dirty="0" smtClean="0"/>
                        <a:t>0</a:t>
                      </a:r>
                      <a:r>
                        <a:rPr lang="en-US" sz="120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Акселерометр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ADXL375Z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 x 20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 x 1</a:t>
                      </a:r>
                      <a:r>
                        <a:rPr lang="ru-RU" sz="12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</a:t>
                      </a:r>
                      <a:r>
                        <a:rPr lang="ru-RU" sz="1200" dirty="0" smtClean="0"/>
                        <a:t>0</a:t>
                      </a:r>
                      <a:r>
                        <a:rPr lang="en-US" sz="1200" baseline="0" dirty="0" smtClean="0"/>
                        <a:t> x 3</a:t>
                      </a:r>
                      <a:r>
                        <a:rPr lang="ru-RU" sz="1200" baseline="0" dirty="0" smtClean="0"/>
                        <a:t>0</a:t>
                      </a:r>
                      <a:r>
                        <a:rPr lang="en-US" sz="1200" baseline="0" dirty="0" smtClean="0"/>
                        <a:t> x 35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Второй контроллер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STM32F103C8T2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55 x 25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Аккумулятор(2 </a:t>
                      </a:r>
                      <a:r>
                        <a:rPr lang="ru-RU" sz="1200" baseline="0" dirty="0" smtClean="0"/>
                        <a:t>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NCR18650GA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96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65</a:t>
                      </a:r>
                      <a:r>
                        <a:rPr lang="en-US" sz="1200" baseline="0" dirty="0" smtClean="0"/>
                        <a:t>.1 x 18.35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aseline="0" dirty="0" smtClean="0"/>
                        <a:t>шт.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NTC 10k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Регулятор питания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RCR4001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36</a:t>
                      </a:r>
                      <a:r>
                        <a:rPr lang="en-US" sz="1200" baseline="0" dirty="0" smtClean="0"/>
                        <a:t> x 28 x 4.6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GPS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ru-RU" sz="1200" baseline="0" dirty="0" smtClean="0"/>
                        <a:t>модуль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Ublox</a:t>
                      </a:r>
                      <a:r>
                        <a:rPr lang="en-US" sz="1200" dirty="0" smtClean="0"/>
                        <a:t> NEO-7M-000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45 x 67.5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Платы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 обязательной программы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20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15000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карта с держателем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7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20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390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u="sng" dirty="0" smtClean="0"/>
                        <a:t>Итого</a:t>
                      </a:r>
                      <a:r>
                        <a:rPr lang="en-US" sz="1200" b="1" u="sng" dirty="0" smtClean="0"/>
                        <a:t>:</a:t>
                      </a:r>
                      <a:endParaRPr lang="ru-RU" sz="1200" b="1" u="sng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b="1" u="sng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u="sng" dirty="0" smtClean="0"/>
                        <a:t>172</a:t>
                      </a:r>
                      <a:endParaRPr lang="ru-RU" sz="12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u="sng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200" b="1" u="sng" dirty="0" smtClean="0">
                          <a:solidFill>
                            <a:schemeClr val="tx1"/>
                          </a:solidFill>
                        </a:rPr>
                        <a:t>6021.5</a:t>
                      </a:r>
                      <a:endParaRPr lang="ru-RU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11704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ru-RU" b="1" u="sng" dirty="0" smtClean="0"/>
                        <a:t>Итого</a:t>
                      </a:r>
                      <a:r>
                        <a:rPr lang="en-US" b="1" u="sng" dirty="0" smtClean="0"/>
                        <a:t>:</a:t>
                      </a:r>
                      <a:endParaRPr lang="ru-RU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sng" dirty="0" smtClean="0"/>
                        <a:t>175</a:t>
                      </a:r>
                      <a:endParaRPr lang="ru-RU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1080</a:t>
                      </a:r>
                      <a:endParaRPr lang="ru-RU" b="1" u="sn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\\Pc-5\d\cansat2016\Рисунок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30" y="371475"/>
            <a:ext cx="5515769" cy="46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cxnSp>
        <p:nvCxnSpPr>
          <p:cNvPr id="7" name="Соединительная линия уступом 6"/>
          <p:cNvCxnSpPr>
            <a:stCxn id="6" idx="3"/>
          </p:cNvCxnSpPr>
          <p:nvPr/>
        </p:nvCxnSpPr>
        <p:spPr>
          <a:xfrm>
            <a:off x="1135063" y="1009649"/>
            <a:ext cx="664367" cy="1143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ная линия уступом 7"/>
          <p:cNvCxnSpPr>
            <a:stCxn id="5" idx="3"/>
          </p:cNvCxnSpPr>
          <p:nvPr/>
        </p:nvCxnSpPr>
        <p:spPr>
          <a:xfrm>
            <a:off x="1143000" y="2173288"/>
            <a:ext cx="1752600" cy="65404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ная линия уступом 8"/>
          <p:cNvCxnSpPr>
            <a:stCxn id="4" idx="3"/>
          </p:cNvCxnSpPr>
          <p:nvPr/>
        </p:nvCxnSpPr>
        <p:spPr>
          <a:xfrm flipV="1">
            <a:off x="1890395" y="3409951"/>
            <a:ext cx="2453005" cy="476249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Скругленный прямоугольник 13"/>
          <p:cNvSpPr>
            <a:spLocks noChangeArrowheads="1"/>
          </p:cNvSpPr>
          <p:nvPr/>
        </p:nvSpPr>
        <p:spPr bwMode="auto">
          <a:xfrm>
            <a:off x="128270" y="3486150"/>
            <a:ext cx="1762125" cy="8001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Отсек транспортировки семян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кругленный прямоугольник 9"/>
          <p:cNvSpPr>
            <a:spLocks noChangeArrowheads="1"/>
          </p:cNvSpPr>
          <p:nvPr/>
        </p:nvSpPr>
        <p:spPr bwMode="auto">
          <a:xfrm>
            <a:off x="19050" y="1801019"/>
            <a:ext cx="1123950" cy="7445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Основной отсек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Скругленный прямоугольник 3"/>
          <p:cNvSpPr>
            <a:spLocks noChangeArrowheads="1"/>
          </p:cNvSpPr>
          <p:nvPr/>
        </p:nvSpPr>
        <p:spPr bwMode="auto">
          <a:xfrm>
            <a:off x="19050" y="604836"/>
            <a:ext cx="1116013" cy="809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Отсек парашюта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кругленный прямоугольник 20"/>
          <p:cNvSpPr>
            <a:spLocks noChangeArrowheads="1"/>
          </p:cNvSpPr>
          <p:nvPr/>
        </p:nvSpPr>
        <p:spPr bwMode="auto">
          <a:xfrm>
            <a:off x="7391400" y="1718469"/>
            <a:ext cx="1438275" cy="7445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Зондирующие стержни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Соединительная линия уступом 13"/>
          <p:cNvCxnSpPr>
            <a:stCxn id="10" idx="2"/>
          </p:cNvCxnSpPr>
          <p:nvPr/>
        </p:nvCxnSpPr>
        <p:spPr>
          <a:xfrm rot="5400000">
            <a:off x="6853636" y="2391174"/>
            <a:ext cx="1185070" cy="132873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tant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tantia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tantia" pitchFamily="18" charset="0"/>
                <a:ea typeface="Times New Roman" pitchFamily="18" charset="0"/>
                <a:cs typeface="Times New Roman" pitchFamily="18" charset="0"/>
              </a:rPr>
            </a:b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8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738148"/>
              </p:ext>
            </p:extLst>
          </p:nvPr>
        </p:nvGraphicFramePr>
        <p:xfrm>
          <a:off x="4572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37854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 rot="19585935">
            <a:off x="1939371" y="1307649"/>
            <a:ext cx="571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rgbClr val="FF0000"/>
                </a:solidFill>
              </a:rPr>
              <a:t>ЗДЕСЬ НУЖНЫ ФОТОГРАФИИ С ПОЛИГОНА</a:t>
            </a:r>
            <a:r>
              <a:rPr lang="ru-RU" sz="4400" dirty="0" smtClean="0">
                <a:solidFill>
                  <a:srgbClr val="FF0000"/>
                </a:solidFill>
              </a:rPr>
              <a:t>!!!!!!!!!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Модель аппарата</a:t>
            </a:r>
            <a:endParaRPr kumimoji="0" lang="ru-RU" altLang="ru-RU" dirty="0" smtClean="0"/>
          </a:p>
        </p:txBody>
      </p:sp>
      <p:pic>
        <p:nvPicPr>
          <p:cNvPr id="6" name="leg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514" y="671353"/>
            <a:ext cx="7477086" cy="4262597"/>
          </a:xfrm>
        </p:spPr>
      </p:pic>
    </p:spTree>
    <p:extLst>
      <p:ext uri="{BB962C8B-B14F-4D97-AF65-F5344CB8AC3E}">
        <p14:creationId xmlns:p14="http://schemas.microsoft.com/office/powerpoint/2010/main" val="39531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228600" y="0"/>
            <a:ext cx="8763000" cy="549277"/>
          </a:xfrm>
        </p:spPr>
        <p:txBody>
          <a:bodyPr>
            <a:noAutofit/>
          </a:bodyPr>
          <a:lstStyle/>
          <a:p>
            <a:pPr algn="ctr" eaLnBrk="1" hangingPunct="1"/>
            <a:r>
              <a:rPr kumimoji="0" lang="ru-RU" altLang="ru-RU" sz="2400" dirty="0" smtClean="0"/>
              <a:t>Схема взаимодействия электронных компонентов аппарата</a:t>
            </a:r>
            <a:endParaRPr kumimoji="0" lang="ru-RU" altLang="ru-RU" sz="2400" dirty="0" smtClean="0"/>
          </a:p>
        </p:txBody>
      </p:sp>
      <p:pic>
        <p:nvPicPr>
          <p:cNvPr id="7" name="Picture 2" descr="D:\cansat2016\git\documents\granum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0" y="786715"/>
            <a:ext cx="7840030" cy="435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2. </a:t>
            </a:r>
            <a:r>
              <a:rPr lang="ru-RU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049" y="742950"/>
            <a:ext cx="6248400" cy="35136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24684" y="137304"/>
            <a:ext cx="3283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2. Этапы </a:t>
            </a:r>
            <a:r>
              <a:rPr lang="ru-RU" sz="2800" dirty="0"/>
              <a:t>полёта</a:t>
            </a:r>
          </a:p>
        </p:txBody>
      </p:sp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3. Исследования 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88811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Аналоговый мультиплексор (2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MCP42100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r>
              <a:rPr lang="ru-RU" dirty="0" smtClean="0"/>
              <a:t>3.1 Общая 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9715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l Blue Tunnel">
    <a:dk1>
      <a:srgbClr val="000000"/>
    </a:dk1>
    <a:lt1>
      <a:sysClr val="window" lastClr="FFFFFF"/>
    </a:lt1>
    <a:dk2>
      <a:srgbClr val="001027"/>
    </a:dk2>
    <a:lt2>
      <a:srgbClr val="C1EBF7"/>
    </a:lt2>
    <a:accent1>
      <a:srgbClr val="56C5FF"/>
    </a:accent1>
    <a:accent2>
      <a:srgbClr val="4BB836"/>
    </a:accent2>
    <a:accent3>
      <a:srgbClr val="F8B004"/>
    </a:accent3>
    <a:accent4>
      <a:srgbClr val="972ACD"/>
    </a:accent4>
    <a:accent5>
      <a:srgbClr val="F86E24"/>
    </a:accent5>
    <a:accent6>
      <a:srgbClr val="DB30C7"/>
    </a:accent6>
    <a:hlink>
      <a:srgbClr val="F8B004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2345</TotalTime>
  <Words>1333</Words>
  <Application>Microsoft Office PowerPoint</Application>
  <PresentationFormat>Экран (16:9)</PresentationFormat>
  <Paragraphs>348</Paragraphs>
  <Slides>31</Slides>
  <Notes>1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Digital Blue Tunnel 16x9</vt:lpstr>
      <vt:lpstr>Проект “Воздушно-инженерная школа (CanSat в России)”  Команда “GRANUM”</vt:lpstr>
      <vt:lpstr>Цель проекта</vt:lpstr>
      <vt:lpstr>Цель проекта</vt:lpstr>
      <vt:lpstr>Модель аппарата</vt:lpstr>
      <vt:lpstr>Схема взаимодействия электронных компонентов аппарата</vt:lpstr>
      <vt:lpstr>2. Этапы полёта</vt:lpstr>
      <vt:lpstr>Презентация PowerPoint</vt:lpstr>
      <vt:lpstr>3. Исследования почвы</vt:lpstr>
      <vt:lpstr>3.1 Общая схема измерительного моста</vt:lpstr>
      <vt:lpstr>Презентация PowerPoint</vt:lpstr>
      <vt:lpstr>3.3 Исследование электрического сопротивления почвы</vt:lpstr>
      <vt:lpstr>3.3 Исследование электрического сопротивления почвы</vt:lpstr>
      <vt:lpstr>3.4 Исследование твердости почвы</vt:lpstr>
      <vt:lpstr>Эксперимент  с массово-габаритным макетом аппарата</vt:lpstr>
      <vt:lpstr>3.4 Исследование твердости почвы</vt:lpstr>
      <vt:lpstr>3.5 Исследование твердости почвы</vt:lpstr>
      <vt:lpstr>3.5 Исследование твердости почвы</vt:lpstr>
      <vt:lpstr>3.5 Исследование твердости почвы</vt:lpstr>
      <vt:lpstr>3.5.1 Расчет парашюта</vt:lpstr>
      <vt:lpstr>Презентация PowerPoint</vt:lpstr>
      <vt:lpstr>4. Исследование параметров атмосферы</vt:lpstr>
      <vt:lpstr>5. Доставка и высадка семян</vt:lpstr>
      <vt:lpstr>5.1 Принцип работы отсека для семян</vt:lpstr>
      <vt:lpstr>6. Накопление собранных данных   </vt:lpstr>
      <vt:lpstr>7. Модуль GPS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Презентация PowerPoint</vt:lpstr>
      <vt:lpstr>Работа над ошибками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Пользователь Windows</cp:lastModifiedBy>
  <cp:revision>220</cp:revision>
  <dcterms:created xsi:type="dcterms:W3CDTF">2014-04-17T22:11:49Z</dcterms:created>
  <dcterms:modified xsi:type="dcterms:W3CDTF">2017-01-27T17:44:30Z</dcterms:modified>
</cp:coreProperties>
</file>